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48" r:id="rId51"/>
    <p:sldId id="347" r:id="rId52"/>
    <p:sldId id="352" r:id="rId53"/>
    <p:sldId id="354" r:id="rId54"/>
    <p:sldId id="353" r:id="rId55"/>
    <p:sldId id="296" r:id="rId56"/>
    <p:sldId id="297" r:id="rId57"/>
    <p:sldId id="298" r:id="rId58"/>
    <p:sldId id="355" r:id="rId59"/>
    <p:sldId id="302" r:id="rId60"/>
    <p:sldId id="303" r:id="rId61"/>
    <p:sldId id="304" r:id="rId62"/>
    <p:sldId id="356" r:id="rId63"/>
    <p:sldId id="305" r:id="rId64"/>
    <p:sldId id="306" r:id="rId65"/>
    <p:sldId id="307" r:id="rId66"/>
    <p:sldId id="308" r:id="rId67"/>
    <p:sldId id="310" r:id="rId68"/>
    <p:sldId id="318" r:id="rId69"/>
    <p:sldId id="328"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Dank Mono" pitchFamily="49" charset="77"/>
      <p:regular r:id="rId80"/>
      <p:italic r:id="rId81"/>
    </p:embeddedFont>
    <p:embeddedFont>
      <p:font typeface="Garamond" panose="02020404030301010803" pitchFamily="18" charset="0"/>
      <p:regular r:id="rId82"/>
      <p:bold r:id="rId83"/>
      <p:italic r:id="rId84"/>
      <p:boldItalic r:id="rId85"/>
    </p:embeddedFont>
    <p:embeddedFont>
      <p:font typeface="Helvetica Neue" panose="02000503000000020004" pitchFamily="2" charset="0"/>
      <p:regular r:id="rId86"/>
      <p:bold r:id="rId87"/>
      <p:italic r:id="rId88"/>
      <p:boldItalic r:id="rId89"/>
    </p:embeddedFont>
    <p:embeddedFont>
      <p:font typeface="Oswald" pitchFamily="2" charset="77"/>
      <p:regular r:id="rId90"/>
      <p:bold r:id="rId91"/>
    </p:embeddedFont>
    <p:embeddedFont>
      <p:font typeface="Tw Cen MT" panose="020B0602020104020603" pitchFamily="34" charset="77"/>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57891"/>
  </p:normalViewPr>
  <p:slideViewPr>
    <p:cSldViewPr snapToGrid="0" snapToObjects="1">
      <p:cViewPr>
        <p:scale>
          <a:sx n="95" d="100"/>
          <a:sy n="95" d="100"/>
        </p:scale>
        <p:origin x="1456" y="168"/>
      </p:cViewPr>
      <p:guideLst/>
    </p:cSldViewPr>
  </p:slideViewPr>
  <p:notesTextViewPr>
    <p:cViewPr>
      <p:scale>
        <a:sx n="1" d="1"/>
        <a:sy n="1" d="1"/>
      </p:scale>
      <p:origin x="0" y="-32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3rd </a:t>
            </a:r>
            <a:r>
              <a:rPr lang="en-US" sz="1400" dirty="0" err="1">
                <a:solidFill>
                  <a:schemeClr val="dk1"/>
                </a:solidFill>
              </a:rPr>
              <a:t>contact.feature</a:t>
            </a:r>
            <a:r>
              <a:rPr lang="en-US" sz="1400" dirty="0">
                <a:solidFill>
                  <a:schemeClr val="dk1"/>
                </a:solidFill>
              </a:rPr>
              <a:t> scenarios with the class.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9th </a:t>
            </a:r>
            <a:r>
              <a:rPr lang="en-US" sz="1400" dirty="0" err="1"/>
              <a:t>adopt_puppies.feature</a:t>
            </a:r>
            <a:r>
              <a:rPr lang="en-US" sz="1400" dirty="0"/>
              <a:t> scenario. Presenter is available for questions. Timebox this exercise for 30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Scenario Outline: #9 All fields are required to complete an adoption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"Complete the Adoption"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the order form is completely filled in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But I blank out "&lt;element&gt;"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"Place Order"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"&lt;error&gt;"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Examples: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element        | error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order_name</a:t>
            </a:r>
            <a:r>
              <a:rPr lang="en-US" sz="1400" dirty="0">
                <a:latin typeface="Consolas"/>
                <a:ea typeface="Consolas"/>
                <a:cs typeface="Consolas"/>
                <a:sym typeface="Consolas"/>
              </a:rPr>
              <a:t>     | Name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order_address</a:t>
            </a:r>
            <a:r>
              <a:rPr lang="en-US" sz="1400" dirty="0">
                <a:latin typeface="Consolas"/>
                <a:ea typeface="Consolas"/>
                <a:cs typeface="Consolas"/>
                <a:sym typeface="Consolas"/>
              </a:rPr>
              <a:t>  | Address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order_email</a:t>
            </a:r>
            <a:r>
              <a:rPr lang="en-US" sz="1400" dirty="0">
                <a:latin typeface="Consolas"/>
                <a:ea typeface="Consolas"/>
                <a:cs typeface="Consolas"/>
                <a:sym typeface="Consolas"/>
              </a:rPr>
              <a:t>    | Email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 </a:t>
            </a:r>
            <a:r>
              <a:rPr lang="en-US" sz="1400" dirty="0" err="1">
                <a:latin typeface="Consolas"/>
                <a:ea typeface="Consolas"/>
                <a:cs typeface="Consolas"/>
                <a:sym typeface="Consolas"/>
              </a:rPr>
              <a:t>order_pay_type</a:t>
            </a:r>
            <a:r>
              <a:rPr lang="en-US" sz="1400" dirty="0">
                <a:latin typeface="Consolas"/>
                <a:ea typeface="Consolas"/>
                <a:cs typeface="Consolas"/>
                <a:sym typeface="Consolas"/>
              </a:rPr>
              <a:t> | Pay type can't be blank |</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None/>
            </a:pP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9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1st </a:t>
            </a:r>
            <a:r>
              <a:rPr lang="en-US" sz="1400" dirty="0" err="1">
                <a:solidFill>
                  <a:schemeClr val="dk1"/>
                </a:solidFill>
              </a:rPr>
              <a:t>contact.feature</a:t>
            </a:r>
            <a:r>
              <a:rPr lang="en-US" sz="1400" dirty="0">
                <a:solidFill>
                  <a:schemeClr val="dk1"/>
                </a:solidFill>
              </a:rPr>
              <a:t> scenario with the class, refactoring the first 2 steps into a Background.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#1 Get to the contact form</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the heading "Contact"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Implement new step definition in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same 2 steps from Scenarios #2 &amp; #3</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Rerun all scenarios in the feature file to show how this all works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1st </a:t>
            </a:r>
            <a:r>
              <a:rPr lang="en-US" sz="1400" dirty="0" err="1"/>
              <a:t>discussion_board.feature</a:t>
            </a:r>
            <a:r>
              <a:rPr lang="en-US" sz="1400" dirty="0"/>
              <a:t> scenario. Presenter is available for questions.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Participants have to implement the </a:t>
            </a:r>
            <a:r>
              <a:rPr lang="en-US" sz="1400" b="1" dirty="0">
                <a:solidFill>
                  <a:schemeClr val="dk1"/>
                </a:solidFill>
              </a:rPr>
              <a:t>Then I see the heading "Message Boards"</a:t>
            </a:r>
            <a:r>
              <a:rPr lang="en-US" sz="1400" dirty="0">
                <a:solidFill>
                  <a:schemeClr val="dk1"/>
                </a:solidFill>
              </a:rPr>
              <a:t> step</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Background: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click on "Message Boards"</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  Scenario: #1 Can access the Message Boards</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heading "Message Boards"</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00_hello_world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7" y="4571869"/>
            <a:ext cx="1950038"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Scenarios #5 &amp; #6</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5</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53</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#2</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#2</a:t>
            </a:r>
            <a:endParaRPr lang="en-US"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09_backgrounds</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#2</a:t>
            </a:r>
            <a:endParaRPr lang="en-US" dirty="0">
              <a:solidFill>
                <a:schemeClr val="bg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09_backgrounds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#2</a:t>
            </a:r>
            <a:endParaRPr 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7968</TotalTime>
  <Words>5619</Words>
  <Application>Microsoft Macintosh PowerPoint</Application>
  <PresentationFormat>On-screen Show (16:9)</PresentationFormat>
  <Paragraphs>826</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PowerPoint Presentation</vt:lpstr>
      <vt:lpstr>CALCULATED ELEMENT SCENARIO</vt:lpstr>
      <vt:lpstr>NEXT SCENARIO</vt:lpstr>
      <vt:lpstr>LET’S REVIEW!</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PAGE OBJECT PATTERN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31</cp:revision>
  <dcterms:modified xsi:type="dcterms:W3CDTF">2021-09-20T01:10:10Z</dcterms:modified>
</cp:coreProperties>
</file>